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62" r:id="rId2"/>
    <p:sldId id="257" r:id="rId3"/>
    <p:sldId id="270" r:id="rId4"/>
    <p:sldId id="272" r:id="rId5"/>
    <p:sldId id="283" r:id="rId6"/>
    <p:sldId id="289" r:id="rId7"/>
    <p:sldId id="299" r:id="rId8"/>
    <p:sldId id="300" r:id="rId9"/>
    <p:sldId id="290" r:id="rId10"/>
    <p:sldId id="291" r:id="rId11"/>
    <p:sldId id="296" r:id="rId12"/>
    <p:sldId id="263" r:id="rId13"/>
    <p:sldId id="301" r:id="rId14"/>
    <p:sldId id="264" r:id="rId15"/>
    <p:sldId id="275" r:id="rId16"/>
    <p:sldId id="287" r:id="rId17"/>
    <p:sldId id="298" r:id="rId18"/>
    <p:sldId id="26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6666FF"/>
    <a:srgbClr val="006600"/>
    <a:srgbClr val="99CCFF"/>
    <a:srgbClr val="66CCFF"/>
    <a:srgbClr val="FFFFCC"/>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884"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C17CC-7695-4320-AAE0-36AB6A31180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3" descr="D:\web photo\photo 2013\children-playing-kerala.jpg"/>
          <p:cNvPicPr>
            <a:picLocks noChangeAspect="1" noChangeArrowheads="1"/>
          </p:cNvPicPr>
          <p:nvPr/>
        </p:nvPicPr>
        <p:blipFill>
          <a:blip r:embed="rId3" cstate="print"/>
          <a:srcRect t="2963" b="22963"/>
          <a:stretch>
            <a:fillRect/>
          </a:stretch>
        </p:blipFill>
        <p:spPr bwMode="auto">
          <a:xfrm>
            <a:off x="533400" y="152399"/>
            <a:ext cx="8077200" cy="4487333"/>
          </a:xfrm>
          <a:prstGeom prst="rect">
            <a:avLst/>
          </a:prstGeom>
          <a:noFill/>
        </p:spPr>
      </p:pic>
      <p:sp>
        <p:nvSpPr>
          <p:cNvPr id="9" name="Rounded Rectangle 8"/>
          <p:cNvSpPr/>
          <p:nvPr/>
        </p:nvSpPr>
        <p:spPr>
          <a:xfrm>
            <a:off x="0" y="4648200"/>
            <a:ext cx="9144000" cy="1905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925705"/>
            <a:ext cx="8458200" cy="1246495"/>
          </a:xfrm>
          <a:prstGeom prst="rect">
            <a:avLst/>
          </a:prstGeom>
          <a:noFill/>
        </p:spPr>
        <p:txBody>
          <a:bodyPr wrap="square" rtlCol="0">
            <a:spAutoFit/>
          </a:bodyPr>
          <a:lstStyle/>
          <a:p>
            <a:pPr algn="ctr"/>
            <a:r>
              <a:rPr lang="en-US" sz="2500" b="1" dirty="0">
                <a:solidFill>
                  <a:srgbClr val="FF00FF"/>
                </a:solidFill>
                <a:latin typeface="Arial" pitchFamily="34" charset="0"/>
                <a:cs typeface="Arial" pitchFamily="34" charset="0"/>
              </a:rPr>
              <a:t>We too are the chosen people of God. He protects and provides for us too. It is God who keeps us away from all danger in our journey to heaven.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2514600"/>
          </a:xfrm>
        </p:spPr>
        <p:txBody>
          <a:bodyPr>
            <a:noAutofit/>
          </a:bodyPr>
          <a:lstStyle/>
          <a:p>
            <a:pPr marL="457200" indent="-457200">
              <a:buNone/>
            </a:pPr>
            <a:r>
              <a:rPr lang="en-US" sz="2500" dirty="0">
                <a:solidFill>
                  <a:schemeClr val="tx1"/>
                </a:solidFill>
                <a:latin typeface="Arial" pitchFamily="34" charset="0"/>
                <a:cs typeface="Arial" pitchFamily="34" charset="0"/>
              </a:rPr>
              <a:t>1.	What for did God choose Moses? </a:t>
            </a:r>
          </a:p>
          <a:p>
            <a:pPr marL="457200" indent="-457200">
              <a:buNone/>
            </a:pPr>
            <a:r>
              <a:rPr lang="en-US" sz="2500" dirty="0">
                <a:solidFill>
                  <a:schemeClr val="tx1"/>
                </a:solidFill>
                <a:latin typeface="Arial" pitchFamily="34" charset="0"/>
                <a:cs typeface="Arial" pitchFamily="34" charset="0"/>
              </a:rPr>
              <a:t>2.	How did God save the Israelites from the slavery of   Egypt?</a:t>
            </a:r>
          </a:p>
          <a:p>
            <a:pPr marL="457200" indent="-457200">
              <a:buNone/>
            </a:pPr>
            <a:r>
              <a:rPr lang="en-US" sz="2500" dirty="0">
                <a:solidFill>
                  <a:schemeClr val="tx1"/>
                </a:solidFill>
                <a:latin typeface="Arial" pitchFamily="34" charset="0"/>
                <a:cs typeface="Arial" pitchFamily="34" charset="0"/>
              </a:rPr>
              <a:t>3.	Whom did God give Moses as a helper?</a:t>
            </a:r>
          </a:p>
          <a:p>
            <a:pPr marL="457200" indent="-457200">
              <a:buNone/>
            </a:pPr>
            <a:r>
              <a:rPr lang="en-US" sz="2500" dirty="0">
                <a:solidFill>
                  <a:schemeClr val="tx1"/>
                </a:solidFill>
                <a:latin typeface="Arial" pitchFamily="34" charset="0"/>
                <a:cs typeface="Arial" pitchFamily="34" charset="0"/>
              </a:rPr>
              <a:t>4.	To which land did God lead the Israelites?</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3622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895600"/>
            <a:ext cx="6934200" cy="1143000"/>
          </a:xfrm>
        </p:spPr>
        <p:txBody>
          <a:bodyPr>
            <a:noAutofit/>
          </a:bodyPr>
          <a:lstStyle/>
          <a:p>
            <a:pPr algn="ctr">
              <a:buNone/>
            </a:pPr>
            <a:r>
              <a:rPr lang="en-US" sz="2500" dirty="0">
                <a:solidFill>
                  <a:schemeClr val="tx1"/>
                </a:solidFill>
                <a:latin typeface="Arial" pitchFamily="34" charset="0"/>
                <a:cs typeface="Arial" pitchFamily="34" charset="0"/>
              </a:rPr>
              <a:t>O God! Who protected the Israelites,</a:t>
            </a:r>
          </a:p>
          <a:p>
            <a:pPr algn="ctr">
              <a:buNone/>
            </a:pPr>
            <a:r>
              <a:rPr lang="en-US" sz="2500" dirty="0">
                <a:solidFill>
                  <a:schemeClr val="tx1"/>
                </a:solidFill>
                <a:latin typeface="Arial" pitchFamily="34" charset="0"/>
                <a:cs typeface="Arial" pitchFamily="34" charset="0"/>
              </a:rPr>
              <a:t>Your own people, keep us also</a:t>
            </a:r>
          </a:p>
          <a:p>
            <a:pPr algn="ctr">
              <a:buNone/>
            </a:pPr>
            <a:r>
              <a:rPr lang="en-US" sz="2500" dirty="0">
                <a:solidFill>
                  <a:schemeClr val="tx1"/>
                </a:solidFill>
                <a:latin typeface="Arial" pitchFamily="34" charset="0"/>
                <a:cs typeface="Arial" pitchFamily="34" charset="0"/>
              </a:rPr>
              <a:t>In your protection.</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667000" y="2312581"/>
            <a:ext cx="6858000" cy="3554819"/>
          </a:xfrm>
          <a:prstGeom prst="rect">
            <a:avLst/>
          </a:prstGeom>
          <a:noFill/>
        </p:spPr>
        <p:txBody>
          <a:bodyPr wrap="square" rtlCol="0">
            <a:spAutoFit/>
          </a:bodyPr>
          <a:lstStyle/>
          <a:p>
            <a:r>
              <a:rPr lang="en-US" sz="2500" dirty="0">
                <a:latin typeface="Arial" pitchFamily="34" charset="0"/>
                <a:cs typeface="Arial" pitchFamily="34" charset="0"/>
              </a:rPr>
              <a:t>Israel’s children from Pharaoh did flee,</a:t>
            </a:r>
          </a:p>
          <a:p>
            <a:r>
              <a:rPr lang="en-US" sz="2500" dirty="0">
                <a:latin typeface="Arial" pitchFamily="34" charset="0"/>
                <a:cs typeface="Arial" pitchFamily="34" charset="0"/>
              </a:rPr>
              <a:t>God help them to cross the red sea;</a:t>
            </a:r>
          </a:p>
          <a:p>
            <a:r>
              <a:rPr lang="en-US" sz="2500" dirty="0">
                <a:latin typeface="Arial" pitchFamily="34" charset="0"/>
                <a:cs typeface="Arial" pitchFamily="34" charset="0"/>
              </a:rPr>
              <a:t>He will hear our every plea,</a:t>
            </a:r>
          </a:p>
          <a:p>
            <a:r>
              <a:rPr lang="en-US" sz="2500" dirty="0">
                <a:latin typeface="Arial" pitchFamily="34" charset="0"/>
                <a:cs typeface="Arial" pitchFamily="34" charset="0"/>
              </a:rPr>
              <a:t>For He is our God too, you see.</a:t>
            </a:r>
          </a:p>
          <a:p>
            <a:endParaRPr lang="en-US" sz="2500" dirty="0">
              <a:latin typeface="Arial" pitchFamily="34" charset="0"/>
              <a:cs typeface="Arial" pitchFamily="34" charset="0"/>
            </a:endParaRPr>
          </a:p>
          <a:p>
            <a:r>
              <a:rPr lang="en-US" sz="2500" dirty="0">
                <a:latin typeface="Arial" pitchFamily="34" charset="0"/>
                <a:cs typeface="Arial" pitchFamily="34" charset="0"/>
              </a:rPr>
              <a:t>God will go before us sure,</a:t>
            </a:r>
          </a:p>
          <a:p>
            <a:r>
              <a:rPr lang="en-US" sz="2500" dirty="0">
                <a:latin typeface="Arial" pitchFamily="34" charset="0"/>
                <a:cs typeface="Arial" pitchFamily="34" charset="0"/>
              </a:rPr>
              <a:t>As in life we journey through;</a:t>
            </a:r>
          </a:p>
          <a:p>
            <a:r>
              <a:rPr lang="en-US" sz="2500" dirty="0">
                <a:latin typeface="Arial" pitchFamily="34" charset="0"/>
                <a:cs typeface="Arial" pitchFamily="34" charset="0"/>
              </a:rPr>
              <a:t>Till we reach the heavenly shore,</a:t>
            </a:r>
          </a:p>
          <a:p>
            <a:r>
              <a:rPr lang="en-US" sz="2500" dirty="0">
                <a:latin typeface="Arial" pitchFamily="34" charset="0"/>
                <a:cs typeface="Arial" pitchFamily="34" charset="0"/>
              </a:rPr>
              <a:t>For His word stands ever true</a:t>
            </a:r>
          </a:p>
        </p:txBody>
      </p:sp>
      <p:sp>
        <p:nvSpPr>
          <p:cNvPr id="5" name="TextBox 4"/>
          <p:cNvSpPr txBox="1"/>
          <p:nvPr/>
        </p:nvSpPr>
        <p:spPr>
          <a:xfrm>
            <a:off x="2438400" y="1600200"/>
            <a:ext cx="4572000" cy="630942"/>
          </a:xfrm>
          <a:prstGeom prst="rect">
            <a:avLst/>
          </a:prstGeom>
          <a:noFill/>
        </p:spPr>
        <p:txBody>
          <a:bodyPr wrap="square" rtlCol="0">
            <a:spAutoFit/>
          </a:bodyPr>
          <a:lstStyle/>
          <a:p>
            <a:pPr algn="ctr"/>
            <a:r>
              <a:rPr lang="en-US" sz="3500" b="1" dirty="0">
                <a:solidFill>
                  <a:srgbClr val="00660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1066800" y="2286000"/>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Genesis 14:15-31</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953000" y="1524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8600" y="838200"/>
            <a:ext cx="8686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10000" y="533400"/>
            <a:ext cx="1371600" cy="1219200"/>
          </a:xfrm>
          <a:prstGeom prst="ellipse">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429000" y="762000"/>
            <a:ext cx="2057400" cy="685800"/>
          </a:xfrm>
          <a:prstGeom prst="roundRect">
            <a:avLst>
              <a:gd name="adj"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1828800"/>
            <a:ext cx="5257800" cy="1246495"/>
          </a:xfrm>
          <a:prstGeom prst="rect">
            <a:avLst/>
          </a:prstGeom>
          <a:noFill/>
        </p:spPr>
        <p:txBody>
          <a:bodyPr wrap="square" rtlCol="0">
            <a:spAutoFit/>
          </a:bodyPr>
          <a:lstStyle/>
          <a:p>
            <a:pPr algn="ctr"/>
            <a:r>
              <a:rPr lang="en-US" sz="2500" dirty="0">
                <a:latin typeface="Arial" pitchFamily="34" charset="0"/>
                <a:cs typeface="Arial" pitchFamily="34" charset="0"/>
              </a:rPr>
              <a:t>What is the name of the land that</a:t>
            </a:r>
          </a:p>
          <a:p>
            <a:pPr algn="ctr"/>
            <a:r>
              <a:rPr lang="en-US" sz="2500" dirty="0">
                <a:latin typeface="Arial" pitchFamily="34" charset="0"/>
                <a:cs typeface="Arial" pitchFamily="34" charset="0"/>
              </a:rPr>
              <a:t>God promised to the </a:t>
            </a:r>
            <a:r>
              <a:rPr lang="en-US" sz="2500" dirty="0" err="1">
                <a:latin typeface="Arial" pitchFamily="34" charset="0"/>
                <a:cs typeface="Arial" pitchFamily="34" charset="0"/>
              </a:rPr>
              <a:t>Israeltes</a:t>
            </a:r>
            <a:r>
              <a:rPr lang="en-US" sz="2500" dirty="0">
                <a:latin typeface="Arial" pitchFamily="34" charset="0"/>
                <a:cs typeface="Arial" pitchFamily="34" charset="0"/>
              </a:rPr>
              <a:t>?</a:t>
            </a:r>
          </a:p>
          <a:p>
            <a:pPr algn="ctr"/>
            <a:endParaRPr lang="en-US" sz="2500" dirty="0">
              <a:latin typeface="Arial" pitchFamily="34" charset="0"/>
              <a:cs typeface="Arial" pitchFamily="34" charset="0"/>
            </a:endParaRPr>
          </a:p>
        </p:txBody>
      </p:sp>
      <p:sp>
        <p:nvSpPr>
          <p:cNvPr id="5" name="TextBox 4"/>
          <p:cNvSpPr txBox="1"/>
          <p:nvPr/>
        </p:nvSpPr>
        <p:spPr>
          <a:xfrm>
            <a:off x="2209800" y="762000"/>
            <a:ext cx="4572000" cy="630942"/>
          </a:xfrm>
          <a:prstGeom prst="rect">
            <a:avLst/>
          </a:prstGeom>
          <a:noFill/>
        </p:spPr>
        <p:txBody>
          <a:bodyPr wrap="square" rtlCol="0">
            <a:spAutoFit/>
          </a:bodyPr>
          <a:lstStyle/>
          <a:p>
            <a:pPr algn="ctr"/>
            <a:r>
              <a:rPr lang="en-US" sz="3500" b="1" dirty="0">
                <a:solidFill>
                  <a:srgbClr val="FFFF00"/>
                </a:solidFill>
                <a:latin typeface="Cooper Std Black" pitchFamily="18" charset="0"/>
                <a:cs typeface="Times New Roman" pitchFamily="18" charset="0"/>
              </a:rPr>
              <a:t>Riddle</a:t>
            </a:r>
          </a:p>
        </p:txBody>
      </p:sp>
      <p:sp>
        <p:nvSpPr>
          <p:cNvPr id="10" name="Oval 9"/>
          <p:cNvSpPr/>
          <p:nvPr/>
        </p:nvSpPr>
        <p:spPr>
          <a:xfrm>
            <a:off x="1828800" y="4876800"/>
            <a:ext cx="5486400" cy="1143000"/>
          </a:xfrm>
          <a:prstGeom prst="ellipse">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500" b="1" dirty="0" err="1">
                <a:solidFill>
                  <a:schemeClr val="bg1"/>
                </a:solidFill>
                <a:latin typeface="Arial" pitchFamily="34" charset="0"/>
                <a:cs typeface="Arial" pitchFamily="34" charset="0"/>
              </a:rPr>
              <a:t>Canan</a:t>
            </a:r>
            <a:endParaRPr lang="en-US" sz="4500" b="1" dirty="0">
              <a:solidFill>
                <a:schemeClr val="bg1"/>
              </a:solidFill>
              <a:latin typeface="Arial" pitchFamily="34" charset="0"/>
              <a:cs typeface="Arial" pitchFamily="34" charset="0"/>
            </a:endParaRPr>
          </a:p>
        </p:txBody>
      </p:sp>
      <p:graphicFrame>
        <p:nvGraphicFramePr>
          <p:cNvPr id="13" name="Table 12"/>
          <p:cNvGraphicFramePr>
            <a:graphicFrameLocks noGrp="1"/>
          </p:cNvGraphicFramePr>
          <p:nvPr/>
        </p:nvGraphicFramePr>
        <p:xfrm>
          <a:off x="1524000" y="2794000"/>
          <a:ext cx="6096000" cy="18542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b="1" dirty="0">
                          <a:solidFill>
                            <a:schemeClr val="tx1"/>
                          </a:solidFill>
                        </a:rPr>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solidFill>
                            <a:schemeClr val="tx1"/>
                          </a:solidFill>
                        </a:rPr>
                        <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solidFill>
                            <a:schemeClr val="tx1"/>
                          </a:solidFill>
                        </a:rPr>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b="1" dirty="0"/>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b="1" dirty="0"/>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b="1" dirty="0"/>
                        <a: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b="1" dirty="0"/>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0" y="2514600"/>
            <a:ext cx="91440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ounded Rectangle 5"/>
          <p:cNvSpPr/>
          <p:nvPr/>
        </p:nvSpPr>
        <p:spPr>
          <a:xfrm>
            <a:off x="76200" y="685800"/>
            <a:ext cx="8991600" cy="13716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
          <p:cNvSpPr>
            <a:spLocks noGrp="1"/>
          </p:cNvSpPr>
          <p:nvPr>
            <p:ph type="title"/>
          </p:nvPr>
        </p:nvSpPr>
        <p:spPr>
          <a:xfrm>
            <a:off x="0" y="914400"/>
            <a:ext cx="9144000" cy="838200"/>
          </a:xfrm>
        </p:spPr>
        <p:txBody>
          <a:bodyPr>
            <a:noAutofit/>
          </a:bodyPr>
          <a:lstStyle/>
          <a:p>
            <a:pPr algn="ctr"/>
            <a:r>
              <a:rPr lang="en-US" sz="3000" cap="none" dirty="0">
                <a:solidFill>
                  <a:schemeClr val="bg1"/>
                </a:solidFill>
                <a:effectLst/>
                <a:latin typeface="Cooper Std Black" pitchFamily="18" charset="0"/>
                <a:cs typeface="Times New Roman" pitchFamily="18" charset="0"/>
              </a:rPr>
              <a:t>Refer the Bible and fill in:</a:t>
            </a:r>
            <a:endParaRPr lang="en-US" sz="2500" cap="none" dirty="0">
              <a:solidFill>
                <a:schemeClr val="bg1"/>
              </a:solidFill>
              <a:effectLst/>
              <a:latin typeface="Arial" pitchFamily="34" charset="0"/>
              <a:cs typeface="Arial" pitchFamily="34" charset="0"/>
            </a:endParaRPr>
          </a:p>
        </p:txBody>
      </p:sp>
      <p:sp>
        <p:nvSpPr>
          <p:cNvPr id="18" name="Title 1"/>
          <p:cNvSpPr txBox="1">
            <a:spLocks/>
          </p:cNvSpPr>
          <p:nvPr/>
        </p:nvSpPr>
        <p:spPr>
          <a:xfrm>
            <a:off x="304800" y="2590800"/>
            <a:ext cx="8458200" cy="3276600"/>
          </a:xfrm>
          <a:prstGeom prst="rect">
            <a:avLst/>
          </a:prstGeom>
          <a:ln>
            <a:noFill/>
          </a:ln>
        </p:spPr>
        <p:txBody>
          <a:bodyPr vert="horz" anchor="ctr">
            <a:noAutofit/>
          </a:bodyPr>
          <a:lstStyle/>
          <a:p>
            <a:pPr lvl="0" algn="just">
              <a:lnSpc>
                <a:spcPct val="200000"/>
              </a:lnSpc>
              <a:spcBef>
                <a:spcPct val="0"/>
              </a:spcBef>
            </a:pPr>
            <a:r>
              <a:rPr lang="en-US" sz="2000" b="1" dirty="0">
                <a:latin typeface="Arial" pitchFamily="34" charset="0"/>
                <a:ea typeface="+mj-ea"/>
                <a:cs typeface="Arial" pitchFamily="34" charset="0"/>
              </a:rPr>
              <a:t>Moses stretched ………………………………. Towards the ………………….. God sent a strong Eastern wind and withdrew …………………………….. The sea was changed into……………………………. (Exodus 14:21)</a:t>
            </a:r>
            <a:endParaRPr kumimoji="0" lang="en-US" sz="2000" b="1" i="0" u="none" strike="noStrike" kern="1200" cap="none" spc="0" normalizeH="0" baseline="0" noProof="0" dirty="0">
              <a:solidFill>
                <a:srgbClr val="00B0F0"/>
              </a:solidFill>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514600"/>
            <a:ext cx="8763000" cy="1752600"/>
          </a:xfrm>
          <a:prstGeom prst="roundRect">
            <a:avLst>
              <a:gd name="adj" fmla="val 710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endParaRPr lang="en-US" sz="2000" dirty="0">
              <a:solidFill>
                <a:schemeClr val="tx1"/>
              </a:solidFill>
              <a:latin typeface="Arial" pitchFamily="34" charset="0"/>
              <a:cs typeface="Arial" pitchFamily="34" charset="0"/>
            </a:endParaRPr>
          </a:p>
        </p:txBody>
      </p:sp>
      <p:sp>
        <p:nvSpPr>
          <p:cNvPr id="4" name="Title 1"/>
          <p:cNvSpPr>
            <a:spLocks noGrp="1"/>
          </p:cNvSpPr>
          <p:nvPr>
            <p:ph type="title"/>
          </p:nvPr>
        </p:nvSpPr>
        <p:spPr>
          <a:xfrm>
            <a:off x="0" y="25908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My decision</a:t>
            </a:r>
          </a:p>
        </p:txBody>
      </p:sp>
      <p:sp>
        <p:nvSpPr>
          <p:cNvPr id="9" name="Content Placeholder 2"/>
          <p:cNvSpPr txBox="1">
            <a:spLocks/>
          </p:cNvSpPr>
          <p:nvPr/>
        </p:nvSpPr>
        <p:spPr>
          <a:xfrm>
            <a:off x="457200" y="3352800"/>
            <a:ext cx="8153400" cy="914400"/>
          </a:xfrm>
          <a:prstGeom prst="rect">
            <a:avLst/>
          </a:prstGeom>
        </p:spPr>
        <p:txBody>
          <a:bodyPr vert="horz">
            <a:no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5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I will call upon God in all my problems and suffering.</a:t>
            </a:r>
            <a:endParaRPr kumimoji="0" lang="en-US" sz="2500" b="0" i="0" u="none" strike="noStrike" kern="1200" cap="none" spc="0" normalizeH="0" baseline="0" noProof="0" dirty="0">
              <a:ln>
                <a:noFill/>
              </a:ln>
              <a:solidFill>
                <a:srgbClr val="FF00FF"/>
              </a:solidFill>
              <a:effectLst/>
              <a:uLnTx/>
              <a:uFillTx/>
              <a:latin typeface="Arial" pitchFamily="34" charset="0"/>
              <a:ea typeface="+mn-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4572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6</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700" cap="none" dirty="0">
                <a:ln>
                  <a:solidFill>
                    <a:schemeClr val="bg1"/>
                  </a:solidFill>
                </a:ln>
                <a:solidFill>
                  <a:srgbClr val="FF0000"/>
                </a:solidFill>
                <a:effectLst/>
                <a:latin typeface="Cooper Std Black" pitchFamily="18" charset="0"/>
                <a:cs typeface="Times New Roman" pitchFamily="18" charset="0"/>
              </a:rPr>
              <a:t>GOD WHO LEADS TO SALVATION</a:t>
            </a:r>
          </a:p>
        </p:txBody>
      </p:sp>
      <p:pic>
        <p:nvPicPr>
          <p:cNvPr id="5124" name="Picture 4" descr="D:\class psd\class 5\lesson 6\image\Untitled-1.jpg"/>
          <p:cNvPicPr>
            <a:picLocks noChangeAspect="1" noChangeArrowheads="1"/>
          </p:cNvPicPr>
          <p:nvPr/>
        </p:nvPicPr>
        <p:blipFill>
          <a:blip r:embed="rId4" cstate="print"/>
          <a:srcRect t="9531" b="34507"/>
          <a:stretch>
            <a:fillRect/>
          </a:stretch>
        </p:blipFill>
        <p:spPr bwMode="auto">
          <a:xfrm>
            <a:off x="914400" y="2362200"/>
            <a:ext cx="7228114" cy="4267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8" name="Picture 2" descr="D:\web photo\photo 2013\Israelites-At-The-Red-Se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1" name="Picture 2" descr="D:\web photo\photo 2013\Israelites-making-bricks-in-Egypt-large.jpg"/>
          <p:cNvPicPr>
            <a:picLocks noChangeAspect="1" noChangeArrowheads="1"/>
          </p:cNvPicPr>
          <p:nvPr/>
        </p:nvPicPr>
        <p:blipFill>
          <a:blip r:embed="rId3" cstate="print">
            <a:lum bright="10000" contrast="10000"/>
          </a:blip>
          <a:srcRect t="16347" r="3596"/>
          <a:stretch>
            <a:fillRect/>
          </a:stretch>
        </p:blipFill>
        <p:spPr bwMode="auto">
          <a:xfrm>
            <a:off x="2469994" y="2514600"/>
            <a:ext cx="6674006" cy="4343400"/>
          </a:xfrm>
          <a:prstGeom prst="rect">
            <a:avLst/>
          </a:prstGeom>
          <a:noFill/>
          <a:effectLst>
            <a:softEdge rad="635000"/>
          </a:effectLst>
        </p:spPr>
      </p:pic>
      <p:pic>
        <p:nvPicPr>
          <p:cNvPr id="19"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3810000" y="4400550"/>
            <a:ext cx="5334000" cy="2457450"/>
          </a:xfrm>
          <a:prstGeom prst="rect">
            <a:avLst/>
          </a:prstGeom>
          <a:noFill/>
        </p:spPr>
      </p:pic>
      <p:sp>
        <p:nvSpPr>
          <p:cNvPr id="6" name="Rounded Rectangle 5"/>
          <p:cNvSpPr/>
          <p:nvPr/>
        </p:nvSpPr>
        <p:spPr>
          <a:xfrm>
            <a:off x="228600" y="228600"/>
            <a:ext cx="8686800" cy="2209800"/>
          </a:xfrm>
          <a:prstGeom prst="roundRect">
            <a:avLst>
              <a:gd name="adj" fmla="val 1311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424696"/>
            <a:ext cx="8382000" cy="1785104"/>
          </a:xfrm>
          <a:prstGeom prst="rect">
            <a:avLst/>
          </a:prstGeom>
          <a:noFill/>
        </p:spPr>
        <p:txBody>
          <a:bodyPr wrap="square" rtlCol="0">
            <a:spAutoFit/>
          </a:bodyPr>
          <a:lstStyle/>
          <a:p>
            <a:pPr algn="ctr"/>
            <a:r>
              <a:rPr lang="en-US" sz="2200" b="1" dirty="0">
                <a:solidFill>
                  <a:srgbClr val="FF00FF"/>
                </a:solidFill>
                <a:latin typeface="Arial" pitchFamily="34" charset="0"/>
                <a:cs typeface="Arial" pitchFamily="34" charset="0"/>
              </a:rPr>
              <a:t>Israel, God’s own people, lived in Egypt. A new ruler came in Egypt at that time. He hated the Israelites. He persecuted them and made them do very hard work. The king ordered to kill all male children of the Israelites. Thus the life of the Israelites in Egypt became very hard.</a:t>
            </a:r>
          </a:p>
        </p:txBody>
      </p:sp>
      <p:pic>
        <p:nvPicPr>
          <p:cNvPr id="15" name="Picture 14" descr="I:\ass.gif"/>
          <p:cNvPicPr>
            <a:picLocks noChangeAspect="1" noChangeArrowheads="1" noCrop="1"/>
          </p:cNvPicPr>
          <p:nvPr/>
        </p:nvPicPr>
        <p:blipFill>
          <a:blip r:embed="rId5" cstate="print"/>
          <a:srcRect/>
          <a:stretch>
            <a:fillRect/>
          </a:stretch>
        </p:blipFill>
        <p:spPr bwMode="auto">
          <a:xfrm>
            <a:off x="4267200" y="4648200"/>
            <a:ext cx="3477684" cy="2608263"/>
          </a:xfrm>
          <a:prstGeom prst="rect">
            <a:avLst/>
          </a:prstGeom>
          <a:noFill/>
        </p:spPr>
      </p:pic>
      <p:pic>
        <p:nvPicPr>
          <p:cNvPr id="17" name="Picture 3" descr="I:\ass.gif"/>
          <p:cNvPicPr>
            <a:picLocks noChangeAspect="1" noChangeArrowheads="1" noCrop="1"/>
          </p:cNvPicPr>
          <p:nvPr/>
        </p:nvPicPr>
        <p:blipFill>
          <a:blip r:embed="rId5" cstate="print"/>
          <a:srcRect/>
          <a:stretch>
            <a:fillRect/>
          </a:stretch>
        </p:blipFill>
        <p:spPr bwMode="auto">
          <a:xfrm>
            <a:off x="5105400" y="4249737"/>
            <a:ext cx="3477684" cy="2608263"/>
          </a:xfrm>
          <a:prstGeom prst="rect">
            <a:avLst/>
          </a:prstGeom>
          <a:noFill/>
        </p:spPr>
      </p:pic>
      <p:pic>
        <p:nvPicPr>
          <p:cNvPr id="9"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0" y="4400550"/>
            <a:ext cx="5334000" cy="2457450"/>
          </a:xfrm>
          <a:prstGeom prst="rect">
            <a:avLst/>
          </a:prstGeom>
          <a:noFill/>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281226"/>
            <a:ext cx="8763000" cy="2919174"/>
          </a:xfrm>
          <a:prstGeom prst="roundRect">
            <a:avLst>
              <a:gd name="adj" fmla="val 1685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320695"/>
            <a:ext cx="8153400" cy="2785378"/>
          </a:xfrm>
          <a:prstGeom prst="rect">
            <a:avLst/>
          </a:prstGeom>
          <a:noFill/>
        </p:spPr>
        <p:txBody>
          <a:bodyPr wrap="square" rtlCol="0">
            <a:spAutoFit/>
          </a:bodyPr>
          <a:lstStyle/>
          <a:p>
            <a:pPr algn="just"/>
            <a:r>
              <a:rPr lang="en-US" sz="2500" dirty="0">
                <a:latin typeface="Arial" pitchFamily="34" charset="0"/>
                <a:cs typeface="Arial" pitchFamily="34" charset="0"/>
              </a:rPr>
              <a:t>	God appeared to Moses, the Israelite, who was feeding his flock on mount </a:t>
            </a:r>
            <a:r>
              <a:rPr lang="en-US" sz="2500" dirty="0" err="1">
                <a:latin typeface="Arial" pitchFamily="34" charset="0"/>
                <a:cs typeface="Arial" pitchFamily="34" charset="0"/>
              </a:rPr>
              <a:t>Horeb</a:t>
            </a:r>
            <a:r>
              <a:rPr lang="en-US" sz="2500" dirty="0">
                <a:latin typeface="Arial" pitchFamily="34" charset="0"/>
                <a:cs typeface="Arial" pitchFamily="34" charset="0"/>
              </a:rPr>
              <a:t>, in a burning thorny bush and said: </a:t>
            </a:r>
            <a:r>
              <a:rPr lang="en-US" sz="2500" b="1" dirty="0">
                <a:solidFill>
                  <a:srgbClr val="FF00FF"/>
                </a:solidFill>
                <a:latin typeface="Arial" pitchFamily="34" charset="0"/>
                <a:cs typeface="Arial" pitchFamily="34" charset="0"/>
              </a:rPr>
              <a:t>The cry of my children, the Israelites, have reached me. I saw how the Egyptians are torturing them. Hence, come, I shall send you to Pharaoh. You must take my children, the Israelites, out of Egypt </a:t>
            </a:r>
            <a:r>
              <a:rPr lang="en-US" sz="2500" dirty="0">
                <a:latin typeface="Arial" pitchFamily="34" charset="0"/>
                <a:cs typeface="Arial" pitchFamily="34" charset="0"/>
              </a:rPr>
              <a:t>(Exodus 3:9-10).</a:t>
            </a:r>
          </a:p>
        </p:txBody>
      </p:sp>
      <p:pic>
        <p:nvPicPr>
          <p:cNvPr id="6" name="Picture 3" descr="D:\class psd\class 5\lesson 5\image\Moses-and-the-Burning-Bush.jpg"/>
          <p:cNvPicPr>
            <a:picLocks noChangeAspect="1" noChangeArrowheads="1"/>
          </p:cNvPicPr>
          <p:nvPr/>
        </p:nvPicPr>
        <p:blipFill>
          <a:blip r:embed="rId3" cstate="print"/>
          <a:srcRect t="24072" b="20525"/>
          <a:stretch>
            <a:fillRect/>
          </a:stretch>
        </p:blipFill>
        <p:spPr bwMode="auto">
          <a:xfrm>
            <a:off x="381000" y="3429000"/>
            <a:ext cx="8386640" cy="3429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5" name="Picture 2" descr="D:\class psd\class 5\lesson 5\image\Moses-and-Pharaoh.jpg"/>
          <p:cNvPicPr>
            <a:picLocks noChangeAspect="1" noChangeArrowheads="1"/>
          </p:cNvPicPr>
          <p:nvPr/>
        </p:nvPicPr>
        <p:blipFill>
          <a:blip r:embed="rId4" cstate="print"/>
          <a:srcRect t="14620" b="22515"/>
          <a:stretch>
            <a:fillRect/>
          </a:stretch>
        </p:blipFill>
        <p:spPr bwMode="auto">
          <a:xfrm>
            <a:off x="0" y="1828800"/>
            <a:ext cx="9144000" cy="3276600"/>
          </a:xfrm>
          <a:prstGeom prst="rect">
            <a:avLst/>
          </a:prstGeom>
          <a:noFill/>
        </p:spPr>
      </p:pic>
      <p:sp>
        <p:nvSpPr>
          <p:cNvPr id="14" name="Rounded Rectangle 13"/>
          <p:cNvSpPr/>
          <p:nvPr/>
        </p:nvSpPr>
        <p:spPr>
          <a:xfrm>
            <a:off x="228600" y="5105400"/>
            <a:ext cx="8610600" cy="16764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28600" y="152400"/>
            <a:ext cx="8610600" cy="16764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306050"/>
            <a:ext cx="8077200" cy="1446550"/>
          </a:xfrm>
          <a:prstGeom prst="rect">
            <a:avLst/>
          </a:prstGeom>
          <a:noFill/>
        </p:spPr>
        <p:txBody>
          <a:bodyPr wrap="square" rtlCol="0">
            <a:spAutoFit/>
          </a:bodyPr>
          <a:lstStyle/>
          <a:p>
            <a:pPr algn="ctr"/>
            <a:r>
              <a:rPr lang="en-US" sz="2200" b="1" dirty="0">
                <a:solidFill>
                  <a:srgbClr val="FF00FF"/>
                </a:solidFill>
                <a:latin typeface="Arial" pitchFamily="34" charset="0"/>
                <a:cs typeface="Arial" pitchFamily="34" charset="0"/>
              </a:rPr>
              <a:t>Thus God chose Moses to liberate the Israelites from the slavery of Egypt. Moses was given a helper, Aaron, his brother. Moses met the pharaoh and wanted him to set the Israelites free. But pharaoh did not consent. </a:t>
            </a:r>
          </a:p>
        </p:txBody>
      </p:sp>
      <p:sp>
        <p:nvSpPr>
          <p:cNvPr id="13" name="TextBox 12"/>
          <p:cNvSpPr txBox="1"/>
          <p:nvPr/>
        </p:nvSpPr>
        <p:spPr>
          <a:xfrm>
            <a:off x="457200" y="5257800"/>
            <a:ext cx="8077200" cy="1446550"/>
          </a:xfrm>
          <a:prstGeom prst="rect">
            <a:avLst/>
          </a:prstGeom>
          <a:noFill/>
        </p:spPr>
        <p:txBody>
          <a:bodyPr wrap="square" rtlCol="0">
            <a:spAutoFit/>
          </a:bodyPr>
          <a:lstStyle/>
          <a:p>
            <a:pPr algn="ctr"/>
            <a:r>
              <a:rPr lang="en-US" sz="2200" b="1" dirty="0">
                <a:solidFill>
                  <a:srgbClr val="FF00FF"/>
                </a:solidFill>
                <a:latin typeface="Arial" pitchFamily="34" charset="0"/>
                <a:cs typeface="Arial" pitchFamily="34" charset="0"/>
              </a:rPr>
              <a:t>They tried to keep them slaves and make them to do more hard work. This made their life more miserable. But God had already decided to lead the Israelites to the land of </a:t>
            </a:r>
            <a:r>
              <a:rPr lang="en-US" sz="2200" b="1" dirty="0" err="1">
                <a:solidFill>
                  <a:srgbClr val="FF00FF"/>
                </a:solidFill>
                <a:latin typeface="Arial" pitchFamily="34" charset="0"/>
                <a:cs typeface="Arial" pitchFamily="34" charset="0"/>
              </a:rPr>
              <a:t>Canan</a:t>
            </a:r>
            <a:r>
              <a:rPr lang="en-US" sz="2200" b="1" dirty="0">
                <a:solidFill>
                  <a:srgbClr val="FF00FF"/>
                </a:solidFill>
                <a:latin typeface="Arial" pitchFamily="34" charset="0"/>
                <a:cs typeface="Arial" pitchFamily="34" charset="0"/>
              </a:rPr>
              <a:t>, a place where milk and honey flow.</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685800"/>
            <a:ext cx="8686800" cy="54864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343400" y="1146750"/>
            <a:ext cx="4191000" cy="4339650"/>
          </a:xfrm>
          <a:prstGeom prst="rect">
            <a:avLst/>
          </a:prstGeom>
          <a:noFill/>
        </p:spPr>
        <p:txBody>
          <a:bodyPr wrap="square" rtlCol="0">
            <a:spAutoFit/>
          </a:bodyPr>
          <a:lstStyle/>
          <a:p>
            <a:pPr algn="just"/>
            <a:r>
              <a:rPr lang="en-US" sz="2300" dirty="0">
                <a:latin typeface="Arial" pitchFamily="34" charset="0"/>
                <a:cs typeface="Arial" pitchFamily="34" charset="0"/>
              </a:rPr>
              <a:t>	God Performed great miracles through Moses. He punished Egyptians sending ten pharaoh was compelled and decided to send them away because of this. Thus under the leadership of Moses, the Israelites came out of Egypt. Everybody including adults, children and the aged, started their voyage to </a:t>
            </a:r>
            <a:r>
              <a:rPr lang="en-US" sz="2300" dirty="0" err="1">
                <a:latin typeface="Arial" pitchFamily="34" charset="0"/>
                <a:cs typeface="Arial" pitchFamily="34" charset="0"/>
              </a:rPr>
              <a:t>Canan</a:t>
            </a:r>
            <a:r>
              <a:rPr lang="en-US" sz="2300" dirty="0">
                <a:latin typeface="Arial" pitchFamily="34" charset="0"/>
                <a:cs typeface="Arial" pitchFamily="34" charset="0"/>
              </a:rPr>
              <a:t> under the leadership of Moses.</a:t>
            </a:r>
            <a:endParaRPr lang="en-US" sz="3500" dirty="0">
              <a:latin typeface="Arial" pitchFamily="34" charset="0"/>
              <a:cs typeface="Arial" pitchFamily="34" charset="0"/>
            </a:endParaRPr>
          </a:p>
        </p:txBody>
      </p:sp>
      <p:pic>
        <p:nvPicPr>
          <p:cNvPr id="20" name="Picture 2" descr="C:\Users\user\Desktop\Grass_Ground_with_Flowers_and_Butterflies_PNG_Clipart.png"/>
          <p:cNvPicPr>
            <a:picLocks noChangeAspect="1" noChangeArrowheads="1"/>
          </p:cNvPicPr>
          <p:nvPr/>
        </p:nvPicPr>
        <p:blipFill>
          <a:blip r:embed="rId3" cstate="print"/>
          <a:srcRect l="6667"/>
          <a:stretch>
            <a:fillRect/>
          </a:stretch>
        </p:blipFill>
        <p:spPr bwMode="auto">
          <a:xfrm>
            <a:off x="457200" y="4299585"/>
            <a:ext cx="3733800" cy="1720215"/>
          </a:xfrm>
          <a:prstGeom prst="rect">
            <a:avLst/>
          </a:prstGeom>
          <a:noFill/>
        </p:spPr>
      </p:pic>
      <p:pic>
        <p:nvPicPr>
          <p:cNvPr id="7" name="Picture 2" descr="D:\web photo\photo 2013\SATENDRA MOSES C4.5.jpg"/>
          <p:cNvPicPr>
            <a:picLocks noChangeAspect="1" noChangeArrowheads="1"/>
          </p:cNvPicPr>
          <p:nvPr/>
        </p:nvPicPr>
        <p:blipFill>
          <a:blip r:embed="rId4" cstate="print"/>
          <a:srcRect l="9524"/>
          <a:stretch>
            <a:fillRect/>
          </a:stretch>
        </p:blipFill>
        <p:spPr bwMode="auto">
          <a:xfrm>
            <a:off x="228600" y="914400"/>
            <a:ext cx="4343399" cy="4235994"/>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050" name="Picture 2" descr="C:\Users\user\Desktop\moses_parting_the_red_sea.71185644_std.jpg"/>
          <p:cNvPicPr>
            <a:picLocks noChangeAspect="1" noChangeArrowheads="1"/>
          </p:cNvPicPr>
          <p:nvPr/>
        </p:nvPicPr>
        <p:blipFill>
          <a:blip r:embed="rId3" cstate="print"/>
          <a:srcRect t="4731"/>
          <a:stretch>
            <a:fillRect/>
          </a:stretch>
        </p:blipFill>
        <p:spPr bwMode="auto">
          <a:xfrm>
            <a:off x="3886200" y="3124200"/>
            <a:ext cx="5257800" cy="3581400"/>
          </a:xfrm>
          <a:prstGeom prst="rect">
            <a:avLst/>
          </a:prstGeom>
          <a:ln>
            <a:noFill/>
          </a:ln>
          <a:effectLst/>
        </p:spPr>
      </p:pic>
      <p:pic>
        <p:nvPicPr>
          <p:cNvPr id="11" name="Picture 2" descr="D:\web photo\photo 2013\moses-parts-the-red-sea11.jpg"/>
          <p:cNvPicPr>
            <a:picLocks noChangeAspect="1" noChangeArrowheads="1"/>
          </p:cNvPicPr>
          <p:nvPr/>
        </p:nvPicPr>
        <p:blipFill>
          <a:blip r:embed="rId4" cstate="print"/>
          <a:srcRect r="11765"/>
          <a:stretch>
            <a:fillRect/>
          </a:stretch>
        </p:blipFill>
        <p:spPr bwMode="auto">
          <a:xfrm>
            <a:off x="0" y="3124200"/>
            <a:ext cx="4572000" cy="3580486"/>
          </a:xfrm>
          <a:prstGeom prst="rect">
            <a:avLst/>
          </a:prstGeom>
          <a:ln>
            <a:noFill/>
          </a:ln>
          <a:effectLst/>
        </p:spPr>
      </p:pic>
      <p:sp>
        <p:nvSpPr>
          <p:cNvPr id="9" name="Rounded Rectangle 8"/>
          <p:cNvSpPr/>
          <p:nvPr/>
        </p:nvSpPr>
        <p:spPr>
          <a:xfrm>
            <a:off x="228600" y="304800"/>
            <a:ext cx="8686800" cy="25908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18743"/>
            <a:ext cx="8458200" cy="2400657"/>
          </a:xfrm>
          <a:prstGeom prst="rect">
            <a:avLst/>
          </a:prstGeom>
          <a:noFill/>
        </p:spPr>
        <p:txBody>
          <a:bodyPr wrap="square" rtlCol="0">
            <a:spAutoFit/>
          </a:bodyPr>
          <a:lstStyle/>
          <a:p>
            <a:pPr algn="just"/>
            <a:r>
              <a:rPr lang="en-US" sz="2500" dirty="0">
                <a:latin typeface="Arial" pitchFamily="34" charset="0"/>
                <a:cs typeface="Arial" pitchFamily="34" charset="0"/>
              </a:rPr>
              <a:t>	When the Israelites reached the shore of the Red Sea, the soldiers of pharaoh came behind them to take them back. But God saved them with a miracle. God commanded Moses to stretch out his hand towards the sea. Suddenly and surprisingly the waters moved to both sides.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7" name="Picture 2" descr="C:\Users\user\Desktop\Bridgman_Pharaohs_Army_Engulfed_by_the_Red_Sea.jpg"/>
          <p:cNvPicPr>
            <a:picLocks noChangeAspect="1" noChangeArrowheads="1"/>
          </p:cNvPicPr>
          <p:nvPr/>
        </p:nvPicPr>
        <p:blipFill>
          <a:blip r:embed="rId3" cstate="print"/>
          <a:srcRect l="373"/>
          <a:stretch>
            <a:fillRect/>
          </a:stretch>
        </p:blipFill>
        <p:spPr bwMode="auto">
          <a:xfrm>
            <a:off x="0" y="1752600"/>
            <a:ext cx="9144000" cy="5105400"/>
          </a:xfrm>
          <a:prstGeom prst="rect">
            <a:avLst/>
          </a:prstGeom>
          <a:noFill/>
        </p:spPr>
      </p:pic>
      <p:sp>
        <p:nvSpPr>
          <p:cNvPr id="9" name="Rounded Rectangle 8"/>
          <p:cNvSpPr/>
          <p:nvPr/>
        </p:nvSpPr>
        <p:spPr>
          <a:xfrm>
            <a:off x="152400" y="228600"/>
            <a:ext cx="8839200" cy="16764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46264"/>
            <a:ext cx="8458200" cy="1323439"/>
          </a:xfrm>
          <a:prstGeom prst="rect">
            <a:avLst/>
          </a:prstGeom>
          <a:noFill/>
        </p:spPr>
        <p:txBody>
          <a:bodyPr wrap="square" rtlCol="0">
            <a:spAutoFit/>
          </a:bodyPr>
          <a:lstStyle/>
          <a:p>
            <a:pPr algn="just"/>
            <a:r>
              <a:rPr lang="en-US" sz="2000" dirty="0">
                <a:latin typeface="Arial" pitchFamily="34" charset="0"/>
                <a:cs typeface="Arial" pitchFamily="34" charset="0"/>
              </a:rPr>
              <a:t>	The Israelites walked through the place as if on a dry land. The sea stood like a wall on both sides. Moses saw the soldiers of Pharaoh coming after them and he stretched out his hand again and the sea came back to its place. The Egyptian soldiers were drowned.</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074" name="Picture 2" descr="C:\Users\user\Desktop\9.1.jpg"/>
          <p:cNvPicPr>
            <a:picLocks noChangeAspect="1" noChangeArrowheads="1"/>
          </p:cNvPicPr>
          <p:nvPr/>
        </p:nvPicPr>
        <p:blipFill>
          <a:blip r:embed="rId3" cstate="print"/>
          <a:srcRect r="735" b="5882"/>
          <a:stretch>
            <a:fillRect/>
          </a:stretch>
        </p:blipFill>
        <p:spPr bwMode="auto">
          <a:xfrm>
            <a:off x="-1" y="0"/>
            <a:ext cx="9144001" cy="4876800"/>
          </a:xfrm>
          <a:prstGeom prst="rect">
            <a:avLst/>
          </a:prstGeom>
          <a:noFill/>
        </p:spPr>
      </p:pic>
      <p:sp>
        <p:nvSpPr>
          <p:cNvPr id="9" name="Rounded Rectangle 8"/>
          <p:cNvSpPr/>
          <p:nvPr/>
        </p:nvSpPr>
        <p:spPr>
          <a:xfrm>
            <a:off x="228600" y="4419600"/>
            <a:ext cx="8686800" cy="22860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773305"/>
            <a:ext cx="8458200" cy="1246495"/>
          </a:xfrm>
          <a:prstGeom prst="rect">
            <a:avLst/>
          </a:prstGeom>
          <a:noFill/>
        </p:spPr>
        <p:txBody>
          <a:bodyPr wrap="square" rtlCol="0">
            <a:spAutoFit/>
          </a:bodyPr>
          <a:lstStyle/>
          <a:p>
            <a:pPr algn="just"/>
            <a:r>
              <a:rPr lang="en-US" sz="2500" dirty="0">
                <a:solidFill>
                  <a:srgbClr val="FF00FF"/>
                </a:solidFill>
                <a:latin typeface="Arial" pitchFamily="34" charset="0"/>
                <a:cs typeface="Arial" pitchFamily="34" charset="0"/>
              </a:rPr>
              <a:t>	Thus God saved His own people, the Israelites and protected them from all dangers. God led them to the land of Canon protecting them and working wonders.</a:t>
            </a:r>
            <a:endParaRPr lang="en-US" sz="2500" dirty="0">
              <a:latin typeface="Arial" pitchFamily="34" charset="0"/>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1095</TotalTime>
  <Words>393</Words>
  <Application>Microsoft Office PowerPoint</Application>
  <PresentationFormat>On-screen Show (4:3)</PresentationFormat>
  <Paragraphs>68</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Trek</vt:lpstr>
      <vt:lpstr>CATECHETICAL TEXTBOOK SERIES OF THE SYRO - MALABAR CHURCH</vt:lpstr>
      <vt:lpstr>Lesson 6  GOD WHO LEADS TO SALVATION</vt:lpstr>
      <vt:lpstr>Slide 3</vt:lpstr>
      <vt:lpstr>Slide 4</vt:lpstr>
      <vt:lpstr>Slide 5</vt:lpstr>
      <vt:lpstr>Slide 6</vt:lpstr>
      <vt:lpstr>Slide 7</vt:lpstr>
      <vt:lpstr>Slide 8</vt:lpstr>
      <vt:lpstr>Slide 9</vt:lpstr>
      <vt:lpstr>Slide 10</vt:lpstr>
      <vt:lpstr>Let us find out the answers</vt:lpstr>
      <vt:lpstr>Let us pray</vt:lpstr>
      <vt:lpstr>Slide 13</vt:lpstr>
      <vt:lpstr>Bible reading </vt:lpstr>
      <vt:lpstr>Slide 15</vt:lpstr>
      <vt:lpstr>Refer the Bible and fill in:</vt:lpstr>
      <vt:lpstr>My decision</vt:lpstr>
      <vt:lpstr>Slide 18</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440</cp:revision>
  <dcterms:created xsi:type="dcterms:W3CDTF">2014-03-08T17:50:03Z</dcterms:created>
  <dcterms:modified xsi:type="dcterms:W3CDTF">2015-09-11T03:31:17Z</dcterms:modified>
</cp:coreProperties>
</file>